
<file path=[Content_Types].xml><?xml version="1.0" encoding="utf-8"?>
<Types xmlns="http://schemas.openxmlformats.org/package/2006/content-types">
  <Default Extension="bin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video/unknown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tags/tag30.xml" ContentType="application/vnd.openxmlformats-officedocument.presentationml.tags+xml"/>
  <Override PartName="/ppt/notesSlides/notesSlide9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78" r:id="rId2"/>
    <p:sldId id="310" r:id="rId3"/>
    <p:sldId id="339" r:id="rId4"/>
    <p:sldId id="335" r:id="rId5"/>
    <p:sldId id="432" r:id="rId6"/>
    <p:sldId id="291" r:id="rId7"/>
    <p:sldId id="348" r:id="rId8"/>
    <p:sldId id="443" r:id="rId9"/>
    <p:sldId id="341" r:id="rId10"/>
    <p:sldId id="347" r:id="rId11"/>
    <p:sldId id="389" r:id="rId12"/>
    <p:sldId id="438" r:id="rId13"/>
    <p:sldId id="445" r:id="rId14"/>
    <p:sldId id="439" r:id="rId15"/>
    <p:sldId id="440" r:id="rId16"/>
    <p:sldId id="441" r:id="rId17"/>
    <p:sldId id="390" r:id="rId18"/>
    <p:sldId id="404" r:id="rId19"/>
    <p:sldId id="407" r:id="rId20"/>
    <p:sldId id="405" r:id="rId21"/>
    <p:sldId id="416" r:id="rId22"/>
    <p:sldId id="430" r:id="rId23"/>
    <p:sldId id="415" r:id="rId24"/>
    <p:sldId id="414" r:id="rId25"/>
    <p:sldId id="434" r:id="rId26"/>
    <p:sldId id="412" r:id="rId27"/>
    <p:sldId id="332" r:id="rId28"/>
    <p:sldId id="342" r:id="rId29"/>
    <p:sldId id="344" r:id="rId30"/>
    <p:sldId id="446" r:id="rId31"/>
    <p:sldId id="343" r:id="rId32"/>
    <p:sldId id="345" r:id="rId33"/>
    <p:sldId id="435" r:id="rId34"/>
    <p:sldId id="357" r:id="rId35"/>
    <p:sldId id="433" r:id="rId36"/>
    <p:sldId id="364" r:id="rId37"/>
    <p:sldId id="363" r:id="rId38"/>
    <p:sldId id="362" r:id="rId39"/>
    <p:sldId id="431" r:id="rId40"/>
    <p:sldId id="444" r:id="rId41"/>
    <p:sldId id="437" r:id="rId42"/>
    <p:sldId id="423" r:id="rId43"/>
    <p:sldId id="436" r:id="rId44"/>
    <p:sldId id="260" r:id="rId45"/>
  </p:sldIdLst>
  <p:sldSz cx="12188825" cy="6858000"/>
  <p:notesSz cx="7010400" cy="9296400"/>
  <p:embeddedFontLst>
    <p:embeddedFont>
      <p:font typeface="Georgia" panose="02040502050405020303" pitchFamily="18" charset="0"/>
      <p:regular r:id="rId48"/>
      <p:bold r:id="rId49"/>
      <p:italic r:id="rId50"/>
      <p:boldItalic r:id="rId51"/>
    </p:embeddedFont>
    <p:embeddedFont>
      <p:font typeface="Wingdings 3" panose="05040102010807070707" pitchFamily="18" charset="2"/>
      <p:regular r:id="rId52"/>
    </p:embeddedFont>
    <p:embeddedFont>
      <p:font typeface="AU Peto" panose="040C0B07020602020301" pitchFamily="82" charset="0"/>
      <p:regular r:id="rId53"/>
      <p:bold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AU Passata" panose="020B0503030502030804" pitchFamily="34" charset="0"/>
      <p:regular r:id="rId59"/>
      <p:bold r:id="rId60"/>
    </p:embeddedFont>
    <p:embeddedFont>
      <p:font typeface="AU Passata Light" panose="020B0303030902030804" pitchFamily="34" charset="0"/>
      <p:regular r:id="rId61"/>
      <p:bold r:id="rId62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50490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5083" autoAdjust="0"/>
  </p:normalViewPr>
  <p:slideViewPr>
    <p:cSldViewPr snapToObjects="1" showGuides="1">
      <p:cViewPr varScale="1">
        <p:scale>
          <a:sx n="119" d="100"/>
          <a:sy n="119" d="100"/>
        </p:scale>
        <p:origin x="607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2929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9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9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9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4425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1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9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696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952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5762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324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0112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5105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9258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6138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9868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2019</a:t>
            </a: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080302125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22/10/2019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22/10/2019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22/10/2019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22/10/2019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22/10/2019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22/10/2019</a:t>
            </a:fld>
            <a:r>
              <a:rPr lang="en-GB" dirty="0"/>
              <a:t>05/07/2018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22/10/2019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22/10/2019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22/10/2019</a:t>
            </a:fld>
            <a:r>
              <a:rPr lang="en-GB" dirty="0"/>
              <a:t>05/07/2018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22/10/2019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22/10/2019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July </a:t>
            </a: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2019</a:t>
            </a: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434609612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22/10/2019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22/10/2019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July </a:t>
            </a: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2019</a:t>
            </a: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728553288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22/10/2019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22/10/2019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22/10/2019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22/10/2019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22/10/2019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22/10/2019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22/10/2019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Assistant Professor</a:t>
            </a:r>
          </a:p>
        </p:txBody>
      </p:sp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434840769" name="SecondaryLogo_sort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2019</a:t>
            </a: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22/10/2019</a:t>
            </a:fld>
            <a:r>
              <a:rPr lang="en-GB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https://www.youtube.com/embed/FKXOucXB4a8" TargetMode="External"/><Relationship Id="rId1" Type="http://schemas.openxmlformats.org/officeDocument/2006/relationships/tags" Target="../tags/tag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36.jpeg"/><Relationship Id="rId5" Type="http://schemas.openxmlformats.org/officeDocument/2006/relationships/hyperlink" Target="https://eprint.iacr.org/2016/129.pdf" TargetMode="Externa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shampoo.com/en/usd/pin/1304/security-software/spectre-meltdown-cpu-checker" TargetMode="External"/><Relationship Id="rId3" Type="http://schemas.openxmlformats.org/officeDocument/2006/relationships/image" Target="../media/image47.png"/><Relationship Id="rId7" Type="http://schemas.openxmlformats.org/officeDocument/2006/relationships/hyperlink" Target="https://react-etc.net/entry/javascript-spectre-meltdown-vulnerability-check-for-browsers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48.jpeg"/><Relationship Id="rId9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JSqDqNysycQ" TargetMode="External"/><Relationship Id="rId2" Type="http://schemas.openxmlformats.org/officeDocument/2006/relationships/video" Target="https://www.youtube.com/embed/q3-xCvzBjGs" TargetMode="External"/><Relationship Id="rId1" Type="http://schemas.openxmlformats.org/officeDocument/2006/relationships/tags" Target="../tags/tag19.xml"/><Relationship Id="rId5" Type="http://schemas.openxmlformats.org/officeDocument/2006/relationships/image" Target="../media/image53.png"/><Relationship Id="rId4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https://www.youtube.com/embed/L1N1P2zxaZE" TargetMode="External"/><Relationship Id="rId1" Type="http://schemas.openxmlformats.org/officeDocument/2006/relationships/tags" Target="../tags/tag20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4" Type="http://schemas.openxmlformats.org/officeDocument/2006/relationships/hyperlink" Target="https://www.usenix.org/system/files/conference/usenixsecurity18/sec18-van_bulck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https://www.youtube.com/embed/kTPkwDzybcc" TargetMode="External"/><Relationship Id="rId1" Type="http://schemas.openxmlformats.org/officeDocument/2006/relationships/tags" Target="../tags/tag26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video" Target="../media/media2.gif"/><Relationship Id="rId7" Type="http://schemas.openxmlformats.org/officeDocument/2006/relationships/image" Target="../media/image73.png"/><Relationship Id="rId2" Type="http://schemas.microsoft.com/office/2007/relationships/media" Target="../media/media2.gif"/><Relationship Id="rId1" Type="http://schemas.openxmlformats.org/officeDocument/2006/relationships/tags" Target="../tags/tag2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82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5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4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Relationship Id="rId5" Type="http://schemas.openxmlformats.org/officeDocument/2006/relationships/image" Target="../media/image106.png"/><Relationship Id="rId4" Type="http://schemas.openxmlformats.org/officeDocument/2006/relationships/image" Target="../media/image10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0.xml"/><Relationship Id="rId6" Type="http://schemas.openxmlformats.org/officeDocument/2006/relationships/image" Target="../media/image110.jpe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.xml"/><Relationship Id="rId6" Type="http://schemas.openxmlformats.org/officeDocument/2006/relationships/image" Target="../media/image114.png"/><Relationship Id="rId5" Type="http://schemas.openxmlformats.org/officeDocument/2006/relationships/image" Target="../media/image113.jpeg"/><Relationship Id="rId4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2.xml"/><Relationship Id="rId4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chipTech/cryptoauthtools/tree/master/python/examples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3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video" Target="../media/media1.wmv"/><Relationship Id="rId7" Type="http://schemas.openxmlformats.org/officeDocument/2006/relationships/image" Target="../media/image19.png"/><Relationship Id="rId2" Type="http://schemas.microsoft.com/office/2007/relationships/media" Target="../media/media1.wmv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08A74C-E87E-488D-98D9-1BC9A16A5FEC}"/>
              </a:ext>
            </a:extLst>
          </p:cNvPr>
          <p:cNvSpPr/>
          <p:nvPr/>
        </p:nvSpPr>
        <p:spPr bwMode="auto">
          <a:xfrm>
            <a:off x="5704575" y="1412776"/>
            <a:ext cx="5790437" cy="4032448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srgbClr val="002546"/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945" y="3179005"/>
            <a:ext cx="5612630" cy="498598"/>
          </a:xfrm>
        </p:spPr>
        <p:txBody>
          <a:bodyPr/>
          <a:lstStyle/>
          <a:p>
            <a:pPr algn="ctr"/>
            <a:r>
              <a:rPr lang="en-US" altLang="en-US" sz="3600" dirty="0" err="1">
                <a:latin typeface="+mj-lt"/>
              </a:rPr>
              <a:t>Fysisk</a:t>
            </a:r>
            <a:r>
              <a:rPr lang="en-US" altLang="en-US" sz="3600" dirty="0">
                <a:latin typeface="+mj-lt"/>
              </a:rPr>
              <a:t> (U)</a:t>
            </a:r>
            <a:r>
              <a:rPr lang="en-US" altLang="en-US" sz="3600" dirty="0" err="1">
                <a:latin typeface="+mj-lt"/>
              </a:rPr>
              <a:t>sikkerhed</a:t>
            </a:r>
            <a:r>
              <a:rPr lang="en-US" altLang="en-US" sz="3600" dirty="0">
                <a:latin typeface="+mj-lt"/>
              </a:rPr>
              <a:t> </a:t>
            </a:r>
            <a:endParaRPr lang="en-GB" sz="36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B88B96-96DD-4343-A2E1-91BB06314E05}"/>
              </a:ext>
            </a:extLst>
          </p:cNvPr>
          <p:cNvSpPr/>
          <p:nvPr/>
        </p:nvSpPr>
        <p:spPr>
          <a:xfrm>
            <a:off x="477788" y="116632"/>
            <a:ext cx="11233248" cy="708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b="1" dirty="0">
                <a:solidFill>
                  <a:schemeClr val="bg1"/>
                </a:solidFill>
                <a:latin typeface="+mj-lt"/>
              </a:rPr>
              <a:t>IT SIKKERHED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Image result for entry team">
            <a:extLst>
              <a:ext uri="{FF2B5EF4-FFF2-40B4-BE49-F238E27FC236}">
                <a16:creationId xmlns:a16="http://schemas.microsoft.com/office/drawing/2014/main" id="{765DD70E-DBF7-42E6-BB73-6422994A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1581406"/>
            <a:ext cx="5438088" cy="369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BCB2A6-97C9-456E-AD1D-FE8EACD5B54C}"/>
              </a:ext>
            </a:extLst>
          </p:cNvPr>
          <p:cNvSpPr/>
          <p:nvPr/>
        </p:nvSpPr>
        <p:spPr>
          <a:xfrm>
            <a:off x="6005144" y="5156367"/>
            <a:ext cx="5184576" cy="576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https://jerichospecializedentrytraining.com/wp-content/uploads/2011/10/Jericho-Tactical-Team-Artwork.jpg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061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52" y="1255201"/>
            <a:ext cx="6605191" cy="145371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Fysisk</a:t>
            </a:r>
            <a:r>
              <a:rPr lang="en-GB" dirty="0"/>
              <a:t> </a:t>
            </a:r>
            <a:r>
              <a:rPr lang="en-GB" dirty="0" err="1"/>
              <a:t>adgang</a:t>
            </a:r>
            <a:r>
              <a:rPr lang="en-GB" dirty="0"/>
              <a:t> – line of sight</a:t>
            </a:r>
          </a:p>
        </p:txBody>
      </p:sp>
      <p:pic>
        <p:nvPicPr>
          <p:cNvPr id="5" name="FKXOucXB4a8"/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3142084" y="2060848"/>
            <a:ext cx="6912767" cy="38884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54252" y="6010255"/>
            <a:ext cx="396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200" dirty="0"/>
              <a:t>https://www.youtube.com/watch?v=FKXOucXB4a8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368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Fysisk</a:t>
            </a:r>
            <a:r>
              <a:rPr lang="en-GB" dirty="0"/>
              <a:t> ADGANG – proximity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836712"/>
            <a:ext cx="5760640" cy="51087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42855" y="1268760"/>
            <a:ext cx="367240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/>
              <a:t>"By measuring the target's electromagnetic emanations, the attack extracts the secret decryption key within seconds, from a target located in an adjacent room across a wall," reads the recently published paper [</a:t>
            </a:r>
            <a:r>
              <a:rPr lang="en-US" sz="2000" b="1" dirty="0">
                <a:hlinkClick r:id="rId5"/>
              </a:rPr>
              <a:t>PDF</a:t>
            </a:r>
            <a:r>
              <a:rPr lang="en-US" sz="2000" b="1" dirty="0"/>
              <a:t>]. </a:t>
            </a:r>
            <a:endParaRPr lang="da-DK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" y="4005064"/>
            <a:ext cx="5625874" cy="21690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26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Fysisk</a:t>
            </a:r>
            <a:r>
              <a:rPr lang="en-GB" dirty="0"/>
              <a:t> ADGANG – proximity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44" y="1255415"/>
            <a:ext cx="6067425" cy="4438650"/>
          </a:xfrm>
          <a:prstGeom prst="rect">
            <a:avLst/>
          </a:prstGeom>
        </p:spPr>
      </p:pic>
      <p:pic>
        <p:nvPicPr>
          <p:cNvPr id="3076" name="Picture 4" descr="Hprobe xmeg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604" y="2276872"/>
            <a:ext cx="3096344" cy="241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165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Fysisk</a:t>
            </a:r>
            <a:r>
              <a:rPr lang="en-GB" dirty="0"/>
              <a:t> ADGANG – proximity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54" y="1196752"/>
            <a:ext cx="8830717" cy="49672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978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Fysisk</a:t>
            </a:r>
            <a:r>
              <a:rPr lang="en-GB" dirty="0"/>
              <a:t> ADGANG – proximity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1196752"/>
            <a:ext cx="8704968" cy="48965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17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Fysisk</a:t>
            </a:r>
            <a:r>
              <a:rPr lang="en-GB" dirty="0"/>
              <a:t> ADGANG – proximity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196752"/>
            <a:ext cx="8960995" cy="504056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>
            <a:off x="4264819" y="2113261"/>
            <a:ext cx="6192688" cy="0"/>
          </a:xfrm>
          <a:prstGeom prst="line">
            <a:avLst/>
          </a:prstGeom>
          <a:ln w="15875">
            <a:solidFill>
              <a:srgbClr val="FF0000"/>
            </a:solidFill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2926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Fysisk</a:t>
            </a:r>
            <a:r>
              <a:rPr lang="en-GB" dirty="0"/>
              <a:t> ADGANG – proximity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39" y="1196752"/>
            <a:ext cx="8960995" cy="504056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>
            <a:off x="3502124" y="3010016"/>
            <a:ext cx="3960440" cy="0"/>
          </a:xfrm>
          <a:prstGeom prst="line">
            <a:avLst/>
          </a:prstGeom>
          <a:ln w="15875">
            <a:solidFill>
              <a:srgbClr val="FF0000"/>
            </a:solidFill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5340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Fysisk</a:t>
            </a:r>
            <a:r>
              <a:rPr lang="en-GB" dirty="0"/>
              <a:t> ADGANG – proximity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61" y="1412776"/>
            <a:ext cx="4370989" cy="3005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00" y="858992"/>
            <a:ext cx="4752528" cy="3564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989" y="4941168"/>
            <a:ext cx="1714500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628" y="4509120"/>
            <a:ext cx="2857500" cy="21431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5780" y="4760729"/>
            <a:ext cx="609282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8A3A1F"/>
                </a:solidFill>
              </a:rPr>
              <a:t>FARADAY EMI Signal Security Shelter</a:t>
            </a:r>
            <a:endParaRPr lang="da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481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Andre side-channel attacks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790" y="585158"/>
            <a:ext cx="2016224" cy="2041014"/>
          </a:xfrm>
          <a:prstGeom prst="rect">
            <a:avLst/>
          </a:prstGeom>
        </p:spPr>
      </p:pic>
      <p:pic>
        <p:nvPicPr>
          <p:cNvPr id="4098" name="Picture 2" descr="Image result for spectre meltdow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4" y="1263661"/>
            <a:ext cx="762000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640" y="2828105"/>
            <a:ext cx="2792440" cy="1525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2640" y="4407833"/>
            <a:ext cx="2792440" cy="15264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42684" y="6007286"/>
            <a:ext cx="29023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>
                <a:hlinkClick r:id="rId7"/>
              </a:rPr>
              <a:t>https://react-etc.net/entry/javascript-spectre-meltdown-vulnerability-check-for-browsers</a:t>
            </a:r>
            <a:endParaRPr lang="da-DK" sz="800" dirty="0"/>
          </a:p>
          <a:p>
            <a:pPr>
              <a:lnSpc>
                <a:spcPct val="100000"/>
              </a:lnSpc>
            </a:pPr>
            <a:r>
              <a:rPr lang="da-DK" sz="800" dirty="0">
                <a:hlinkClick r:id="rId8"/>
              </a:rPr>
              <a:t>https://www.ashampoo.com/en/usd/pin/1304/security-software/spectre-meltdown-cpu-checker</a:t>
            </a:r>
            <a:endParaRPr lang="da-DK" sz="800" dirty="0"/>
          </a:p>
          <a:p>
            <a:pPr>
              <a:lnSpc>
                <a:spcPct val="100000"/>
              </a:lnSpc>
            </a:pPr>
            <a:endParaRPr lang="da-DK" sz="800" dirty="0"/>
          </a:p>
        </p:txBody>
      </p:sp>
      <p:pic>
        <p:nvPicPr>
          <p:cNvPr id="1026" name="Picture 2" descr="Image result for meltdown spectre processor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251" y="1263661"/>
            <a:ext cx="2171105" cy="108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2E0636-9601-4AE9-A3ED-882B09EDA5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4692" y="522553"/>
            <a:ext cx="2927661" cy="22661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121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Andre side-channel attacks</a:t>
            </a:r>
          </a:p>
        </p:txBody>
      </p:sp>
      <p:pic>
        <p:nvPicPr>
          <p:cNvPr id="4" name="q3-xCvzBjGs"/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21804" y="1916832"/>
            <a:ext cx="5248583" cy="2952328"/>
          </a:xfrm>
          <a:prstGeom prst="rect">
            <a:avLst/>
          </a:prstGeom>
        </p:spPr>
      </p:pic>
      <p:pic>
        <p:nvPicPr>
          <p:cNvPr id="2" name="JSqDqNysycQ"/>
          <p:cNvPicPr>
            <a:picLocks noRot="1" noChangeAspect="1"/>
          </p:cNvPicPr>
          <p:nvPr>
            <a:videoFile r:link="rId3"/>
          </p:nvPr>
        </p:nvPicPr>
        <p:blipFill>
          <a:blip r:embed="rId5"/>
          <a:stretch>
            <a:fillRect/>
          </a:stretch>
        </p:blipFill>
        <p:spPr>
          <a:xfrm>
            <a:off x="5979362" y="1916832"/>
            <a:ext cx="5248583" cy="29523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6743" y="5085184"/>
            <a:ext cx="39825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200" dirty="0"/>
              <a:t>https://www.youtube.com/watch?v=q3-xCvzBjGs&amp;t=3s</a:t>
            </a:r>
          </a:p>
        </p:txBody>
      </p:sp>
      <p:sp>
        <p:nvSpPr>
          <p:cNvPr id="7" name="Rectangle 6"/>
          <p:cNvSpPr/>
          <p:nvPr/>
        </p:nvSpPr>
        <p:spPr>
          <a:xfrm>
            <a:off x="6886500" y="5085184"/>
            <a:ext cx="3672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200" dirty="0"/>
              <a:t>https://www.youtube.com/watch?v=JSqDqNysycQ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885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Fysisk</a:t>
            </a:r>
            <a:r>
              <a:rPr lang="en-GB" dirty="0"/>
              <a:t> (U)</a:t>
            </a:r>
            <a:r>
              <a:rPr lang="en-GB" dirty="0" err="1"/>
              <a:t>sikkerhed</a:t>
            </a:r>
            <a:r>
              <a:rPr lang="en-GB" dirty="0"/>
              <a:t>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1124744"/>
            <a:ext cx="8006030" cy="489654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671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Andre side-channel attacks</a:t>
            </a:r>
          </a:p>
        </p:txBody>
      </p:sp>
      <p:pic>
        <p:nvPicPr>
          <p:cNvPr id="5" name="L1N1P2zxaZE"/>
          <p:cNvPicPr>
            <a:picLocks noRot="1" noChangeAspec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2710036" y="1772816"/>
            <a:ext cx="6272697" cy="35283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9122" y="5445224"/>
            <a:ext cx="40545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200" dirty="0"/>
              <a:t>https://www.youtube.com/watch?v=L1N1P2zxaZE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305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Andre side-channel attacks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2ECF5-2D00-4856-8052-2831C1557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61" y="1238507"/>
            <a:ext cx="3909698" cy="48856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EE71E4-558A-4CAF-8380-F6B77F5F7B61}"/>
              </a:ext>
            </a:extLst>
          </p:cNvPr>
          <p:cNvSpPr/>
          <p:nvPr/>
        </p:nvSpPr>
        <p:spPr>
          <a:xfrm>
            <a:off x="6071696" y="5908219"/>
            <a:ext cx="30243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dirty="0"/>
              <a:t>https://github.com/flxwu/spectre-attack-demo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88DC8-91FE-4AA8-84EF-A75C883114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644604" y="1243605"/>
            <a:ext cx="4699631" cy="453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F94910-6259-4A07-81EA-C9BA1224A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452" y="2276872"/>
            <a:ext cx="5141624" cy="15841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47BD4-6B13-47E7-B700-225CA2B106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915"/>
          <a:stretch/>
        </p:blipFill>
        <p:spPr>
          <a:xfrm>
            <a:off x="351061" y="5593365"/>
            <a:ext cx="3909698" cy="534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25BFF7-1AA0-4CA4-8FC0-D51198D38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1177" y="4391329"/>
            <a:ext cx="3826072" cy="4394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56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Andre side-channel attacks</a:t>
            </a:r>
          </a:p>
        </p:txBody>
      </p:sp>
      <p:pic>
        <p:nvPicPr>
          <p:cNvPr id="2050" name="Picture 2" descr="Intel Foresha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964" y="1340768"/>
            <a:ext cx="68103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38028" y="5312891"/>
            <a:ext cx="6092825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4"/>
              </a:rPr>
              <a:t>"Foreshadow: Extracting the Keys to the Intel SGX Kingdom with Transient Out-of-Order Execution"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6 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August 2018.</a:t>
            </a:r>
            <a:endParaRPr lang="da-DK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565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(u)</a:t>
            </a:r>
            <a:r>
              <a:rPr lang="en-GB" dirty="0" err="1"/>
              <a:t>Sikkerhed</a:t>
            </a:r>
            <a:r>
              <a:rPr lang="en-GB" dirty="0"/>
              <a:t> on the edge</a:t>
            </a:r>
          </a:p>
        </p:txBody>
      </p:sp>
      <p:pic>
        <p:nvPicPr>
          <p:cNvPr id="5122" name="Picture 2" descr="Image result for internet of sh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24" y="1052736"/>
            <a:ext cx="5975225" cy="525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internet of sh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636" y="908720"/>
            <a:ext cx="330383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652" y="3717032"/>
            <a:ext cx="3365503" cy="2016224"/>
          </a:xfrm>
          <a:prstGeom prst="rect">
            <a:avLst/>
          </a:prstGeom>
        </p:spPr>
      </p:pic>
      <p:pic>
        <p:nvPicPr>
          <p:cNvPr id="3074" name="Picture 2" descr="Image result for internet of shit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9" b="36804"/>
          <a:stretch/>
        </p:blipFill>
        <p:spPr bwMode="auto">
          <a:xfrm>
            <a:off x="8182644" y="5907236"/>
            <a:ext cx="2734643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089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(u)</a:t>
            </a:r>
            <a:r>
              <a:rPr lang="en-GB" dirty="0" err="1"/>
              <a:t>Sikkerhed</a:t>
            </a:r>
            <a:r>
              <a:rPr lang="en-GB" dirty="0"/>
              <a:t> on the edge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44" y="1196752"/>
            <a:ext cx="6336704" cy="5133084"/>
          </a:xfrm>
          <a:prstGeom prst="rect">
            <a:avLst/>
          </a:prstGeom>
        </p:spPr>
      </p:pic>
      <p:pic>
        <p:nvPicPr>
          <p:cNvPr id="4098" name="Picture 2" descr="LG Home Ha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233" y="1196752"/>
            <a:ext cx="3888431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233" y="3861048"/>
            <a:ext cx="4029076" cy="9810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344" y="5196088"/>
            <a:ext cx="4350730" cy="7654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544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(u)</a:t>
            </a:r>
            <a:r>
              <a:rPr lang="en-GB" dirty="0" err="1"/>
              <a:t>Sikkerhed</a:t>
            </a:r>
            <a:r>
              <a:rPr lang="en-GB" dirty="0"/>
              <a:t> on the edge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014" y="1309018"/>
            <a:ext cx="6695210" cy="17241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014" y="2636912"/>
            <a:ext cx="6695212" cy="3312368"/>
          </a:xfrm>
          <a:prstGeom prst="rect">
            <a:avLst/>
          </a:prstGeom>
        </p:spPr>
      </p:pic>
      <p:pic>
        <p:nvPicPr>
          <p:cNvPr id="2050" name="Picture 2" descr="Alexa Hack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2" r="45044"/>
          <a:stretch/>
        </p:blipFill>
        <p:spPr bwMode="auto">
          <a:xfrm>
            <a:off x="8366773" y="1325370"/>
            <a:ext cx="2048119" cy="462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430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(u)</a:t>
            </a:r>
            <a:r>
              <a:rPr lang="en-GB" dirty="0" err="1"/>
              <a:t>Sikkerhed</a:t>
            </a:r>
            <a:r>
              <a:rPr lang="en-GB" dirty="0"/>
              <a:t> on the edge</a:t>
            </a:r>
          </a:p>
        </p:txBody>
      </p:sp>
      <p:pic>
        <p:nvPicPr>
          <p:cNvPr id="2" name="kTPkwDzybcc"/>
          <p:cNvPicPr>
            <a:picLocks noRot="1" noChangeAspec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2205980" y="1412776"/>
            <a:ext cx="7552839" cy="42484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35986" y="5733256"/>
            <a:ext cx="6092825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200" dirty="0"/>
              <a:t>https://arstechnica.com/information-technology/2018/08/researchers-show-alexa-skill-squatting-could-hijack-voice-commands/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446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(u)</a:t>
            </a:r>
            <a:r>
              <a:rPr lang="en-GB" dirty="0" err="1"/>
              <a:t>Sikkerhed</a:t>
            </a:r>
            <a:r>
              <a:rPr lang="en-GB" dirty="0"/>
              <a:t> on the edge</a:t>
            </a:r>
          </a:p>
        </p:txBody>
      </p:sp>
      <p:pic>
        <p:nvPicPr>
          <p:cNvPr id="10" name="Carnabotnet_geovideo_lowres">
            <a:hlinkClick r:id="" action="ppaction://media"/>
            <a:extLst>
              <a:ext uri="{FF2B5EF4-FFF2-40B4-BE49-F238E27FC236}">
                <a16:creationId xmlns:a16="http://schemas.microsoft.com/office/drawing/2014/main" id="{8D7F2125-4C3D-41E5-B07D-707C6DA1BBF5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780" y="1196752"/>
            <a:ext cx="6528416" cy="3667968"/>
          </a:xfrm>
        </p:spPr>
      </p:pic>
      <p:pic>
        <p:nvPicPr>
          <p:cNvPr id="1026" name="Picture 2" descr="https://www.techbooky.com/wp-content/uploads/2016/12/Mirai-attacks.png">
            <a:extLst>
              <a:ext uri="{FF2B5EF4-FFF2-40B4-BE49-F238E27FC236}">
                <a16:creationId xmlns:a16="http://schemas.microsoft.com/office/drawing/2014/main" id="{B739E96E-20A1-4B60-A445-3B0C1AEC3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8" t="15896" r="7806" b="14164"/>
          <a:stretch/>
        </p:blipFill>
        <p:spPr bwMode="auto">
          <a:xfrm>
            <a:off x="7102524" y="1412776"/>
            <a:ext cx="4510319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3A8-E20B-4C49-8DF9-4CC788810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6936" y="3717032"/>
            <a:ext cx="4019273" cy="12633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0A1BD5-F02D-4500-B825-41F8404D5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696" y="5091608"/>
            <a:ext cx="3964340" cy="7200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BFD9F1E-F11C-4CFE-A91D-8327A3F12F79}"/>
              </a:ext>
            </a:extLst>
          </p:cNvPr>
          <p:cNvSpPr/>
          <p:nvPr/>
        </p:nvSpPr>
        <p:spPr>
          <a:xfrm>
            <a:off x="2782044" y="4941168"/>
            <a:ext cx="1944216" cy="61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Carna</a:t>
            </a:r>
            <a:r>
              <a:rPr lang="en-US" sz="2000" dirty="0"/>
              <a:t> botnet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3892" y="5517232"/>
            <a:ext cx="4752975" cy="714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447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  <p:extLst mod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(u)</a:t>
            </a:r>
            <a:r>
              <a:rPr lang="en-GB" dirty="0" err="1"/>
              <a:t>Sikkerhed</a:t>
            </a:r>
            <a:r>
              <a:rPr lang="en-GB" dirty="0"/>
              <a:t> on the </a:t>
            </a:r>
            <a:r>
              <a:rPr lang="en-GB" dirty="0" smtClean="0"/>
              <a:t>edge - OWASP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93" y="1268760"/>
            <a:ext cx="8849143" cy="4604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26260" y="5589240"/>
            <a:ext cx="38164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000" dirty="0"/>
              <a:t>https://www.owasp.org/index.php/Principles_of_IoT_Security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98068" y="1151805"/>
            <a:ext cx="4104456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 smtClean="0">
                <a:latin typeface="+mn-lt"/>
              </a:rPr>
              <a:t>0. </a:t>
            </a:r>
            <a:r>
              <a:rPr lang="en-US" sz="1600" b="1" dirty="0" smtClean="0">
                <a:latin typeface="+mn-lt"/>
              </a:rPr>
              <a:t>Assume that users leave default passwords</a:t>
            </a:r>
            <a:endParaRPr lang="da-DK" sz="16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990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36645"/>
          <a:stretch/>
        </p:blipFill>
        <p:spPr>
          <a:xfrm>
            <a:off x="398374" y="1335574"/>
            <a:ext cx="6335176" cy="39656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5912" y="228627"/>
            <a:ext cx="11755163" cy="752101"/>
          </a:xfrm>
        </p:spPr>
        <p:txBody>
          <a:bodyPr/>
          <a:lstStyle/>
          <a:p>
            <a:r>
              <a:rPr lang="en-GB" dirty="0"/>
              <a:t>(u)</a:t>
            </a:r>
            <a:r>
              <a:rPr lang="en-GB" dirty="0" err="1"/>
              <a:t>Sikkerhed</a:t>
            </a:r>
            <a:r>
              <a:rPr lang="en-GB" dirty="0"/>
              <a:t> on the </a:t>
            </a:r>
            <a:r>
              <a:rPr lang="en-GB" dirty="0" smtClean="0"/>
              <a:t>edge – SECURE BOOT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8686700" y="5877272"/>
            <a:ext cx="30684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000" dirty="0"/>
              <a:t>https://eprint.iacr.org/2008/198.pdf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63267"/>
          <a:stretch/>
        </p:blipFill>
        <p:spPr>
          <a:xfrm>
            <a:off x="6454452" y="2168088"/>
            <a:ext cx="5061503" cy="183697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8424068" y="2327040"/>
            <a:ext cx="2422872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 bwMode="auto">
          <a:xfrm>
            <a:off x="7301076" y="3600112"/>
            <a:ext cx="1190215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548" y="4221088"/>
            <a:ext cx="3343054" cy="18116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277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Fysisk</a:t>
            </a:r>
            <a:r>
              <a:rPr lang="en-GB" dirty="0"/>
              <a:t> (U)</a:t>
            </a:r>
            <a:r>
              <a:rPr lang="en-GB" dirty="0" err="1"/>
              <a:t>sikkerhed</a:t>
            </a:r>
            <a:r>
              <a:rPr lang="en-GB" dirty="0"/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" y="1340768"/>
            <a:ext cx="10497342" cy="48245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101" y="116632"/>
            <a:ext cx="1500577" cy="1155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08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5912" y="228627"/>
            <a:ext cx="11755163" cy="752101"/>
          </a:xfrm>
        </p:spPr>
        <p:txBody>
          <a:bodyPr/>
          <a:lstStyle/>
          <a:p>
            <a:r>
              <a:rPr lang="en-GB" dirty="0"/>
              <a:t>(u)</a:t>
            </a:r>
            <a:r>
              <a:rPr lang="en-GB" dirty="0" err="1"/>
              <a:t>Sikkerhed</a:t>
            </a:r>
            <a:r>
              <a:rPr lang="en-GB" dirty="0"/>
              <a:t> on the </a:t>
            </a:r>
            <a:r>
              <a:rPr lang="en-GB" dirty="0" smtClean="0"/>
              <a:t>edge – SECURE BOOT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7894612" y="6425661"/>
            <a:ext cx="36445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https://www.timesys.com/pdf/Session_4.3_II_Bhat.pdf</a:t>
            </a:r>
            <a:endParaRPr lang="da-DK" sz="1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484784"/>
            <a:ext cx="3168352" cy="4255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620" y="1268760"/>
            <a:ext cx="3353688" cy="14695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6620" y="2874351"/>
            <a:ext cx="2754776" cy="30658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56" y="1677350"/>
            <a:ext cx="2994144" cy="1535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48" y="4164153"/>
            <a:ext cx="2994144" cy="1182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616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552878" y="5739353"/>
            <a:ext cx="31404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000" dirty="0"/>
              <a:t>https://eprint.iacr.org/2008/198.pdf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4925" r="14707" b="34500"/>
          <a:stretch/>
        </p:blipFill>
        <p:spPr>
          <a:xfrm>
            <a:off x="909835" y="1196752"/>
            <a:ext cx="5381431" cy="3168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493" y="1500318"/>
            <a:ext cx="5860661" cy="1216626"/>
          </a:xfrm>
          <a:prstGeom prst="rect">
            <a:avLst/>
          </a:prstGeom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15912" y="228627"/>
            <a:ext cx="11755163" cy="752101"/>
          </a:xfrm>
        </p:spPr>
        <p:txBody>
          <a:bodyPr/>
          <a:lstStyle/>
          <a:p>
            <a:r>
              <a:rPr lang="en-GB" dirty="0"/>
              <a:t>(u)</a:t>
            </a:r>
            <a:r>
              <a:rPr lang="en-GB" dirty="0" err="1"/>
              <a:t>Sikkerhed</a:t>
            </a:r>
            <a:r>
              <a:rPr lang="en-GB" dirty="0"/>
              <a:t> on the </a:t>
            </a:r>
            <a:r>
              <a:rPr lang="en-GB" dirty="0" smtClean="0"/>
              <a:t>edge – SECURE BOOT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66925"/>
          <a:stretch/>
        </p:blipFill>
        <p:spPr>
          <a:xfrm>
            <a:off x="909836" y="4293096"/>
            <a:ext cx="7060859" cy="14771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70676" y="4725144"/>
            <a:ext cx="2952328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dirty="0" smtClean="0">
                <a:latin typeface="+mn-lt"/>
              </a:rPr>
              <a:t>(Assumptions of an       impossibility proof)</a:t>
            </a:r>
            <a:endParaRPr lang="da-DK" sz="24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488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52" y="1268760"/>
            <a:ext cx="6558880" cy="49655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14692" y="5795913"/>
            <a:ext cx="26675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000" dirty="0"/>
              <a:t>https://eprint.iacr.org/2008/198.pdf</a:t>
            </a:r>
          </a:p>
        </p:txBody>
      </p:sp>
      <p:sp>
        <p:nvSpPr>
          <p:cNvPr id="7" name="Rectangle 6"/>
          <p:cNvSpPr/>
          <p:nvPr/>
        </p:nvSpPr>
        <p:spPr>
          <a:xfrm>
            <a:off x="909837" y="1220559"/>
            <a:ext cx="40324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Key-sharing </a:t>
            </a:r>
            <a:r>
              <a:rPr lang="en-US" sz="2400" b="1" dirty="0" err="1"/>
              <a:t>mellem</a:t>
            </a:r>
            <a:r>
              <a:rPr lang="en-US" sz="2400" b="1" dirty="0"/>
              <a:t> </a:t>
            </a:r>
            <a:r>
              <a:rPr lang="en-US" sz="2400" b="1" dirty="0" err="1"/>
              <a:t>forskellige</a:t>
            </a:r>
            <a:r>
              <a:rPr lang="en-US" sz="2400" b="1" dirty="0"/>
              <a:t> </a:t>
            </a:r>
            <a:r>
              <a:rPr lang="en-US" sz="2400" b="1" dirty="0" err="1"/>
              <a:t>leverandører</a:t>
            </a:r>
            <a:r>
              <a:rPr lang="en-US" sz="2400" b="1" dirty="0"/>
              <a:t> </a:t>
            </a:r>
            <a:r>
              <a:rPr lang="en-US" sz="2400" b="1" dirty="0" err="1"/>
              <a:t>i</a:t>
            </a:r>
            <a:endParaRPr lang="en-US" sz="2400" b="1" dirty="0"/>
          </a:p>
          <a:p>
            <a:pPr>
              <a:lnSpc>
                <a:spcPct val="100000"/>
              </a:lnSpc>
            </a:pPr>
            <a:r>
              <a:rPr lang="en-US" sz="2400" b="1" dirty="0" err="1"/>
              <a:t>produktions</a:t>
            </a:r>
            <a:r>
              <a:rPr lang="en-US" sz="2400" b="1" dirty="0"/>
              <a:t> </a:t>
            </a:r>
            <a:r>
              <a:rPr lang="en-US" sz="2400" b="1" dirty="0" err="1" smtClean="0"/>
              <a:t>processen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15912" y="228627"/>
            <a:ext cx="11755163" cy="752101"/>
          </a:xfrm>
        </p:spPr>
        <p:txBody>
          <a:bodyPr/>
          <a:lstStyle/>
          <a:p>
            <a:r>
              <a:rPr lang="en-GB" dirty="0"/>
              <a:t>(u)</a:t>
            </a:r>
            <a:r>
              <a:rPr lang="en-GB" dirty="0" err="1"/>
              <a:t>Sikkerhed</a:t>
            </a:r>
            <a:r>
              <a:rPr lang="en-GB" dirty="0"/>
              <a:t> on the </a:t>
            </a:r>
            <a:r>
              <a:rPr lang="en-GB" dirty="0" smtClean="0"/>
              <a:t>edge – SECURE BOOT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679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(u)</a:t>
            </a:r>
            <a:r>
              <a:rPr lang="en-GB" dirty="0" err="1"/>
              <a:t>Sikkerhed</a:t>
            </a:r>
            <a:r>
              <a:rPr lang="en-GB" dirty="0"/>
              <a:t> on the </a:t>
            </a:r>
            <a:r>
              <a:rPr lang="en-GB" dirty="0" smtClean="0"/>
              <a:t>GO – secure boot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45" y="3645024"/>
            <a:ext cx="5869473" cy="20763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28" y="1804040"/>
            <a:ext cx="6155429" cy="1552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483" y="2348880"/>
            <a:ext cx="5116159" cy="25922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5820" y="1340575"/>
            <a:ext cx="6083421" cy="350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b="1" dirty="0" smtClean="0">
                <a:latin typeface="+mn-lt"/>
              </a:rPr>
              <a:t>Chain of Trust – iPhone boot sequence</a:t>
            </a:r>
            <a:endParaRPr lang="da-DK" sz="2400" b="1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484" y="1809019"/>
            <a:ext cx="5112130" cy="6445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22604" y="6453336"/>
            <a:ext cx="352839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100" dirty="0"/>
              <a:t>https://www.slideshare.net/ka010/jailbreaking-ios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030516" y="3560184"/>
            <a:ext cx="2448272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r="1905"/>
          <a:stretch/>
        </p:blipFill>
        <p:spPr>
          <a:xfrm>
            <a:off x="363403" y="1916832"/>
            <a:ext cx="6048672" cy="13422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815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(u)</a:t>
            </a:r>
            <a:r>
              <a:rPr lang="en-GB" dirty="0" err="1"/>
              <a:t>Sikkerhed</a:t>
            </a:r>
            <a:r>
              <a:rPr lang="en-GB" dirty="0"/>
              <a:t> on the GO – secure boot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44" y="1268760"/>
            <a:ext cx="10031141" cy="46140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288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(u)</a:t>
            </a:r>
            <a:r>
              <a:rPr lang="en-GB" dirty="0" err="1"/>
              <a:t>Sikkerhed</a:t>
            </a:r>
            <a:r>
              <a:rPr lang="en-GB" dirty="0"/>
              <a:t> on the GO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163" t="11322" r="6123" b="6593"/>
          <a:stretch/>
        </p:blipFill>
        <p:spPr>
          <a:xfrm>
            <a:off x="2061964" y="1124744"/>
            <a:ext cx="3545774" cy="2448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1124744"/>
            <a:ext cx="3395648" cy="2448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996" y="3860278"/>
            <a:ext cx="6552728" cy="20938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009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(u)</a:t>
            </a:r>
            <a:r>
              <a:rPr lang="en-GB" dirty="0" err="1"/>
              <a:t>Sikkerhed</a:t>
            </a:r>
            <a:r>
              <a:rPr lang="en-GB" dirty="0"/>
              <a:t> on the GO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t="9171"/>
          <a:stretch/>
        </p:blipFill>
        <p:spPr>
          <a:xfrm>
            <a:off x="1629916" y="1196752"/>
            <a:ext cx="6199172" cy="316835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 bwMode="auto">
          <a:xfrm>
            <a:off x="2530016" y="3429000"/>
            <a:ext cx="2376264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4459507"/>
            <a:ext cx="9888413" cy="1618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9502" y="6022609"/>
            <a:ext cx="36252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https://developer.android.com/training/articles/security-tips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4959" t="77349"/>
          <a:stretch/>
        </p:blipFill>
        <p:spPr>
          <a:xfrm>
            <a:off x="7318548" y="3429000"/>
            <a:ext cx="446187" cy="4844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516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(u)</a:t>
            </a:r>
            <a:r>
              <a:rPr lang="en-GB" dirty="0" err="1"/>
              <a:t>Sikkerhed</a:t>
            </a:r>
            <a:r>
              <a:rPr lang="en-GB" dirty="0"/>
              <a:t> on the GO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DC5210-7268-4520-8733-44D5C0478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268760"/>
            <a:ext cx="10220325" cy="4521366"/>
          </a:xfrm>
        </p:spPr>
        <p:txBody>
          <a:bodyPr/>
          <a:lstStyle/>
          <a:p>
            <a:r>
              <a:rPr lang="en-US" sz="2400" b="1" dirty="0"/>
              <a:t>Man-in-the-Disk </a:t>
            </a:r>
            <a:r>
              <a:rPr lang="en-US" sz="2400" b="1" dirty="0" err="1"/>
              <a:t>og</a:t>
            </a:r>
            <a:r>
              <a:rPr lang="en-US" sz="2400" b="1" dirty="0"/>
              <a:t> Disk-in-the-Middle</a:t>
            </a:r>
          </a:p>
          <a:p>
            <a:endParaRPr lang="da-DK" dirty="0"/>
          </a:p>
          <a:p>
            <a:endParaRPr lang="da-DK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44" y="604677"/>
            <a:ext cx="2398449" cy="55446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724" y="1700808"/>
            <a:ext cx="5065110" cy="35910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96" y="5253232"/>
            <a:ext cx="7378427" cy="9120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438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(u)</a:t>
            </a:r>
            <a:r>
              <a:rPr lang="en-GB" dirty="0" err="1"/>
              <a:t>Sikkerhed</a:t>
            </a:r>
            <a:r>
              <a:rPr lang="en-GB" dirty="0"/>
              <a:t> on the GO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692" y="260648"/>
            <a:ext cx="2053945" cy="61963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190" y="1772816"/>
            <a:ext cx="5726697" cy="3777977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DC5210-7268-4520-8733-44D5C0478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268760"/>
            <a:ext cx="10220325" cy="4521366"/>
          </a:xfrm>
        </p:spPr>
        <p:txBody>
          <a:bodyPr/>
          <a:lstStyle/>
          <a:p>
            <a:r>
              <a:rPr lang="en-US" sz="2400" b="1" dirty="0"/>
              <a:t>Man-in-the-Disk </a:t>
            </a:r>
            <a:r>
              <a:rPr lang="en-US" sz="2400" b="1" dirty="0" err="1"/>
              <a:t>og</a:t>
            </a:r>
            <a:r>
              <a:rPr lang="en-US" sz="2400" b="1" dirty="0"/>
              <a:t> Disk-in-the-Middle</a:t>
            </a:r>
          </a:p>
          <a:p>
            <a:endParaRPr lang="da-DK" dirty="0"/>
          </a:p>
          <a:p>
            <a:endParaRPr lang="da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742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(u)</a:t>
            </a:r>
            <a:r>
              <a:rPr lang="en-GB" dirty="0" err="1"/>
              <a:t>Sikkerhed</a:t>
            </a:r>
            <a:r>
              <a:rPr lang="en-GB" dirty="0"/>
              <a:t> on the GO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DC5210-7268-4520-8733-44D5C0478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/>
          <a:p>
            <a:endParaRPr lang="da-DK" dirty="0"/>
          </a:p>
          <a:p>
            <a:endParaRPr lang="da-DK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28" y="1276266"/>
            <a:ext cx="7058912" cy="44511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29916" y="5782963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http://archive.hack.lu/2010/Weinmann-All-Your-Baseband-Are-Belong-To-Us-slides.pdf</a:t>
            </a:r>
          </a:p>
        </p:txBody>
      </p:sp>
      <p:pic>
        <p:nvPicPr>
          <p:cNvPr id="2050" name="Picture 2" descr="https://upload.wikimedia.org/wikipedia/commons/thumb/f/fb/Fritz%21Box_Fon_WLAN_7270_-_SiTel_SC14434-3335.jpg/220px-Fritz%21Box_Fon_WLAN_7270_-_SiTel_SC14434-33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644" y="4634209"/>
            <a:ext cx="1093217" cy="109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644" y="770188"/>
            <a:ext cx="3456881" cy="3590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077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Fysisk</a:t>
            </a:r>
            <a:r>
              <a:rPr lang="en-GB" dirty="0"/>
              <a:t> </a:t>
            </a:r>
            <a:r>
              <a:rPr lang="en-GB" dirty="0" err="1"/>
              <a:t>adgang</a:t>
            </a:r>
            <a:endParaRPr lang="en-GB" dirty="0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CE04B71-302B-4914-8AEE-B0912887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2400" b="1" dirty="0"/>
              <a:t>Fysisk adgang ved list eller tvang.</a:t>
            </a:r>
          </a:p>
          <a:p>
            <a:endParaRPr lang="da-DK" sz="2400" b="1" dirty="0"/>
          </a:p>
          <a:p>
            <a:r>
              <a:rPr lang="da-DK" sz="2400" b="1" dirty="0"/>
              <a:t>Fysisk adgang by design</a:t>
            </a:r>
          </a:p>
          <a:p>
            <a:pPr marL="252000" lvl="1" indent="0">
              <a:buNone/>
            </a:pPr>
            <a:r>
              <a:rPr lang="da-DK" sz="2400" b="1" dirty="0" err="1" smtClean="0"/>
              <a:t>e.g</a:t>
            </a:r>
            <a:r>
              <a:rPr lang="da-DK" sz="2400" b="1" dirty="0" smtClean="0"/>
              <a:t>. </a:t>
            </a:r>
            <a:r>
              <a:rPr lang="da-DK" sz="2400" b="1" dirty="0" err="1" smtClean="0"/>
              <a:t>edge</a:t>
            </a:r>
            <a:r>
              <a:rPr lang="da-DK" sz="2400" b="1" dirty="0" smtClean="0"/>
              <a:t> </a:t>
            </a:r>
            <a:r>
              <a:rPr lang="da-DK" sz="2400" b="1" dirty="0" err="1"/>
              <a:t>devices</a:t>
            </a:r>
            <a:r>
              <a:rPr lang="da-DK" sz="2400" b="1" dirty="0"/>
              <a:t>, </a:t>
            </a:r>
            <a:r>
              <a:rPr lang="da-DK" sz="2400" b="1" dirty="0" err="1"/>
              <a:t>IoT</a:t>
            </a:r>
            <a:r>
              <a:rPr lang="da-DK" sz="2400" b="1" dirty="0"/>
              <a:t> og </a:t>
            </a:r>
            <a:r>
              <a:rPr lang="da-DK" sz="2400" b="1" dirty="0" smtClean="0"/>
              <a:t>mobil.</a:t>
            </a:r>
            <a:endParaRPr lang="da-DK" sz="2400" b="1" dirty="0"/>
          </a:p>
          <a:p>
            <a:pPr indent="-180000">
              <a:buNone/>
            </a:pPr>
            <a:endParaRPr lang="en-US" sz="800" b="1" dirty="0"/>
          </a:p>
          <a:p>
            <a:pPr indent="-180000">
              <a:buNone/>
            </a:pPr>
            <a:endParaRPr lang="en-US" sz="800" b="1" dirty="0"/>
          </a:p>
          <a:p>
            <a:pPr indent="-180000">
              <a:buNone/>
            </a:pPr>
            <a:r>
              <a:rPr lang="en-US" sz="2400" b="1" dirty="0" err="1"/>
              <a:t>Fysisk</a:t>
            </a:r>
            <a:r>
              <a:rPr lang="en-US" sz="2400" b="1" dirty="0"/>
              <a:t> </a:t>
            </a:r>
            <a:r>
              <a:rPr lang="en-US" sz="2400" b="1" dirty="0" err="1"/>
              <a:t>adgang</a:t>
            </a:r>
            <a:r>
              <a:rPr lang="en-US" sz="2400" b="1" dirty="0"/>
              <a:t> </a:t>
            </a:r>
            <a:r>
              <a:rPr lang="en-US" sz="2400" b="1" dirty="0" err="1"/>
              <a:t>forstået</a:t>
            </a:r>
            <a:r>
              <a:rPr lang="en-US" sz="2400" b="1" dirty="0"/>
              <a:t> </a:t>
            </a:r>
            <a:r>
              <a:rPr lang="en-US" sz="2400" b="1" dirty="0" err="1"/>
              <a:t>som</a:t>
            </a:r>
            <a:endParaRPr lang="en-US" sz="2400" b="1" dirty="0"/>
          </a:p>
          <a:p>
            <a:pPr indent="-180000">
              <a:buNone/>
            </a:pPr>
            <a:r>
              <a:rPr lang="en-US" sz="2400" b="1" dirty="0" err="1" smtClean="0"/>
              <a:t>evnen</a:t>
            </a:r>
            <a:r>
              <a:rPr lang="en-US" sz="2400" b="1" dirty="0" smtClean="0"/>
              <a:t> </a:t>
            </a:r>
            <a:r>
              <a:rPr lang="en-US" sz="2400" b="1" dirty="0" err="1"/>
              <a:t>til</a:t>
            </a:r>
            <a:r>
              <a:rPr lang="en-US" sz="2400" b="1" dirty="0"/>
              <a:t> at </a:t>
            </a:r>
            <a:r>
              <a:rPr lang="en-US" sz="2400" b="1" dirty="0" err="1"/>
              <a:t>ændre</a:t>
            </a:r>
            <a:r>
              <a:rPr lang="en-US" sz="2400" b="1" dirty="0"/>
              <a:t> den </a:t>
            </a:r>
            <a:r>
              <a:rPr lang="en-US" sz="2400" b="1" dirty="0" err="1"/>
              <a:t>fysiske</a:t>
            </a:r>
            <a:r>
              <a:rPr lang="en-US" sz="2400" b="1" dirty="0"/>
              <a:t> </a:t>
            </a:r>
          </a:p>
          <a:p>
            <a:pPr indent="-180000">
              <a:buNone/>
            </a:pPr>
            <a:r>
              <a:rPr lang="en-US" sz="2400" b="1" dirty="0" err="1"/>
              <a:t>virkelighed</a:t>
            </a:r>
            <a:r>
              <a:rPr lang="en-US" sz="2400" b="1" dirty="0"/>
              <a:t> for </a:t>
            </a:r>
            <a:r>
              <a:rPr lang="en-US" sz="2400" b="1" dirty="0" err="1"/>
              <a:t>systemet</a:t>
            </a:r>
            <a:r>
              <a:rPr lang="en-US" sz="2400" b="1" dirty="0"/>
              <a:t>.</a:t>
            </a:r>
            <a:endParaRPr lang="da-DK" sz="2400" b="1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E971F-A83B-46CA-A5DC-92F293010844}"/>
              </a:ext>
            </a:extLst>
          </p:cNvPr>
          <p:cNvSpPr/>
          <p:nvPr/>
        </p:nvSpPr>
        <p:spPr bwMode="auto">
          <a:xfrm>
            <a:off x="6310436" y="2961180"/>
            <a:ext cx="1224136" cy="720080"/>
          </a:xfrm>
          <a:prstGeom prst="rect">
            <a:avLst/>
          </a:prstGeom>
          <a:solidFill>
            <a:srgbClr val="002546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CLIENT</a:t>
            </a: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8E9F61-7B1B-440E-924B-904D93EFA7A6}"/>
              </a:ext>
            </a:extLst>
          </p:cNvPr>
          <p:cNvSpPr/>
          <p:nvPr/>
        </p:nvSpPr>
        <p:spPr bwMode="auto">
          <a:xfrm>
            <a:off x="10270876" y="2961180"/>
            <a:ext cx="1224136" cy="720080"/>
          </a:xfrm>
          <a:prstGeom prst="rect">
            <a:avLst/>
          </a:prstGeom>
          <a:solidFill>
            <a:srgbClr val="002546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CLIENT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or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SERVER</a:t>
            </a: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670EECF5-D398-4188-9014-05DC456EF3BA}"/>
              </a:ext>
            </a:extLst>
          </p:cNvPr>
          <p:cNvSpPr/>
          <p:nvPr/>
        </p:nvSpPr>
        <p:spPr bwMode="auto">
          <a:xfrm>
            <a:off x="7390557" y="1160980"/>
            <a:ext cx="2880320" cy="1394493"/>
          </a:xfrm>
          <a:prstGeom prst="cloud">
            <a:avLst/>
          </a:prstGeom>
          <a:solidFill>
            <a:schemeClr val="bg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lang="da-DK" sz="1600" dirty="0"/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lang="da-DK" sz="1600" dirty="0"/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lang="da-DK" sz="1600" dirty="0"/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da-DK" sz="1600" dirty="0"/>
              <a:t>Internet</a:t>
            </a:r>
            <a:endParaRPr kumimoji="0" lang="en-US" sz="1600" b="0" i="0" u="none" strike="noStrike" cap="none" normalizeH="0" baseline="0" dirty="0" err="1">
              <a:ln>
                <a:noFill/>
              </a:ln>
              <a:effectLst/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5DD941C-0AAD-4E06-B7CD-F5FC0A08422E}"/>
              </a:ext>
            </a:extLst>
          </p:cNvPr>
          <p:cNvCxnSpPr>
            <a:stCxn id="2" idx="0"/>
            <a:endCxn id="15" idx="0"/>
          </p:cNvCxnSpPr>
          <p:nvPr/>
        </p:nvCxnSpPr>
        <p:spPr bwMode="auto">
          <a:xfrm rot="5400000" flipH="1" flipV="1">
            <a:off x="8902724" y="980960"/>
            <a:ext cx="12700" cy="3960440"/>
          </a:xfrm>
          <a:prstGeom prst="curvedConnector3">
            <a:avLst>
              <a:gd name="adj1" fmla="val 10531913"/>
            </a:avLst>
          </a:prstGeom>
          <a:solidFill>
            <a:schemeClr val="accent2"/>
          </a:solidFill>
          <a:ln w="25400" cap="flat" cmpd="sng" algn="ctr">
            <a:solidFill>
              <a:schemeClr val="accent2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16B980-F60D-4D63-9D62-42050F67382F}"/>
              </a:ext>
            </a:extLst>
          </p:cNvPr>
          <p:cNvSpPr txBox="1"/>
          <p:nvPr/>
        </p:nvSpPr>
        <p:spPr>
          <a:xfrm>
            <a:off x="8470676" y="1413240"/>
            <a:ext cx="1152128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1600" dirty="0">
                <a:latin typeface="+mn-lt"/>
              </a:rPr>
              <a:t>Secure </a:t>
            </a:r>
            <a:r>
              <a:rPr lang="da-DK" sz="1600" dirty="0" err="1">
                <a:latin typeface="+mn-lt"/>
              </a:rPr>
              <a:t>channel</a:t>
            </a:r>
            <a:endParaRPr lang="en-US" sz="1600" dirty="0"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25AFE0-E88F-4BE6-8922-E18B940404E8}"/>
              </a:ext>
            </a:extLst>
          </p:cNvPr>
          <p:cNvSpPr txBox="1"/>
          <p:nvPr/>
        </p:nvSpPr>
        <p:spPr>
          <a:xfrm>
            <a:off x="6300724" y="3897284"/>
            <a:ext cx="4618224" cy="14034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1600" b="1" dirty="0">
                <a:latin typeface="+mn-lt"/>
              </a:rPr>
              <a:t>end-point </a:t>
            </a:r>
            <a:r>
              <a:rPr lang="da-DK" sz="1600" b="1" dirty="0" err="1">
                <a:latin typeface="+mn-lt"/>
              </a:rPr>
              <a:t>attacks</a:t>
            </a:r>
            <a:endParaRPr lang="da-DK" sz="1600" b="1" dirty="0">
              <a:latin typeface="+mn-lt"/>
            </a:endParaRPr>
          </a:p>
          <a:p>
            <a:pPr>
              <a:lnSpc>
                <a:spcPct val="95000"/>
              </a:lnSpc>
            </a:pPr>
            <a:endParaRPr lang="da-DK" sz="1600" b="1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da-DK" sz="1600" b="1" dirty="0">
                <a:latin typeface="+mn-lt"/>
              </a:rPr>
              <a:t>‘</a:t>
            </a:r>
            <a:r>
              <a:rPr lang="da-DK" sz="1600" b="1" dirty="0" err="1">
                <a:latin typeface="+mn-lt"/>
              </a:rPr>
              <a:t>looking</a:t>
            </a:r>
            <a:r>
              <a:rPr lang="da-DK" sz="1600" b="1" dirty="0">
                <a:latin typeface="+mn-lt"/>
              </a:rPr>
              <a:t> over </a:t>
            </a:r>
            <a:r>
              <a:rPr lang="da-DK" sz="1600" b="1" dirty="0" err="1">
                <a:latin typeface="+mn-lt"/>
              </a:rPr>
              <a:t>your</a:t>
            </a:r>
            <a:r>
              <a:rPr lang="da-DK" sz="1600" b="1" dirty="0">
                <a:latin typeface="+mn-lt"/>
              </a:rPr>
              <a:t> </a:t>
            </a:r>
            <a:r>
              <a:rPr lang="da-DK" sz="1600" b="1" dirty="0" err="1">
                <a:latin typeface="+mn-lt"/>
              </a:rPr>
              <a:t>shoulder</a:t>
            </a:r>
            <a:r>
              <a:rPr lang="da-DK" sz="1600" b="1" dirty="0">
                <a:latin typeface="+mn-lt"/>
              </a:rPr>
              <a:t>’</a:t>
            </a:r>
          </a:p>
          <a:p>
            <a:pPr>
              <a:lnSpc>
                <a:spcPct val="95000"/>
              </a:lnSpc>
            </a:pPr>
            <a:endParaRPr lang="da-DK" sz="1600" b="1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da-DK" sz="1600" b="1" dirty="0" err="1">
                <a:latin typeface="+mn-lt"/>
              </a:rPr>
              <a:t>Keyloggers</a:t>
            </a:r>
            <a:r>
              <a:rPr lang="da-DK" sz="1600" b="1" dirty="0">
                <a:latin typeface="+mn-lt"/>
              </a:rPr>
              <a:t>, </a:t>
            </a:r>
            <a:r>
              <a:rPr lang="da-DK" sz="1600" b="1" dirty="0" err="1">
                <a:latin typeface="+mn-lt"/>
              </a:rPr>
              <a:t>hidden</a:t>
            </a:r>
            <a:r>
              <a:rPr lang="da-DK" sz="1600" b="1" dirty="0">
                <a:latin typeface="+mn-lt"/>
              </a:rPr>
              <a:t> </a:t>
            </a:r>
            <a:r>
              <a:rPr lang="da-DK" sz="1600" b="1" dirty="0" err="1">
                <a:latin typeface="+mn-lt"/>
              </a:rPr>
              <a:t>screencapture</a:t>
            </a:r>
            <a:r>
              <a:rPr lang="da-DK" sz="1600" b="1" dirty="0">
                <a:latin typeface="+mn-lt"/>
              </a:rPr>
              <a:t>, </a:t>
            </a:r>
            <a:r>
              <a:rPr lang="da-DK" sz="1600" b="1" dirty="0" err="1">
                <a:latin typeface="+mn-lt"/>
              </a:rPr>
              <a:t>bugged</a:t>
            </a:r>
            <a:r>
              <a:rPr lang="da-DK" sz="1600" b="1" dirty="0">
                <a:latin typeface="+mn-lt"/>
              </a:rPr>
              <a:t> </a:t>
            </a:r>
            <a:r>
              <a:rPr lang="da-DK" sz="1600" b="1" dirty="0" err="1">
                <a:latin typeface="+mn-lt"/>
              </a:rPr>
              <a:t>rooms</a:t>
            </a:r>
            <a:r>
              <a:rPr lang="da-DK" sz="1600" b="1" dirty="0">
                <a:latin typeface="+mn-lt"/>
              </a:rPr>
              <a:t>, laser </a:t>
            </a:r>
            <a:r>
              <a:rPr lang="da-DK" sz="1600" b="1" dirty="0" err="1">
                <a:latin typeface="+mn-lt"/>
              </a:rPr>
              <a:t>microphones</a:t>
            </a:r>
            <a:r>
              <a:rPr lang="da-DK" sz="1600" b="1" dirty="0">
                <a:latin typeface="+mn-lt"/>
              </a:rPr>
              <a:t> </a:t>
            </a:r>
            <a:r>
              <a:rPr lang="da-DK" sz="1600" b="1" dirty="0" smtClean="0">
                <a:latin typeface="+mn-lt"/>
              </a:rPr>
              <a:t>side-</a:t>
            </a:r>
            <a:r>
              <a:rPr lang="da-DK" sz="1600" b="1" dirty="0" err="1" smtClean="0">
                <a:latin typeface="+mn-lt"/>
              </a:rPr>
              <a:t>channels</a:t>
            </a:r>
            <a:r>
              <a:rPr lang="da-DK" sz="1600" b="1" dirty="0" smtClean="0">
                <a:latin typeface="+mn-lt"/>
              </a:rPr>
              <a:t> etc</a:t>
            </a:r>
            <a:r>
              <a:rPr lang="da-DK" sz="1600" b="1" dirty="0">
                <a:latin typeface="+mn-lt"/>
              </a:rPr>
              <a:t>..</a:t>
            </a:r>
            <a:endParaRPr lang="en-US" sz="16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1022"/>
          <a:stretch/>
        </p:blipFill>
        <p:spPr>
          <a:xfrm>
            <a:off x="1845940" y="4932173"/>
            <a:ext cx="3048996" cy="1354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396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4" grpId="0" animBg="1"/>
      <p:bldP spid="8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(u)</a:t>
            </a:r>
            <a:r>
              <a:rPr lang="en-GB" dirty="0" err="1"/>
              <a:t>Sikkerhed</a:t>
            </a:r>
            <a:r>
              <a:rPr lang="en-GB" dirty="0"/>
              <a:t> on the GO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DC5210-7268-4520-8733-44D5C0478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/>
          <a:p>
            <a:endParaRPr lang="da-DK" dirty="0"/>
          </a:p>
          <a:p>
            <a:endParaRPr lang="da-DK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1268760"/>
            <a:ext cx="5747464" cy="4812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460" y="1628800"/>
            <a:ext cx="5430933" cy="99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417" y="2769770"/>
            <a:ext cx="5374643" cy="1028292"/>
          </a:xfrm>
          <a:prstGeom prst="rect">
            <a:avLst/>
          </a:prstGeom>
        </p:spPr>
      </p:pic>
      <p:pic>
        <p:nvPicPr>
          <p:cNvPr id="11" name="Picture 2" descr="simjacker-attack-wil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40" y="3933056"/>
            <a:ext cx="3888432" cy="232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439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16" y="2780928"/>
            <a:ext cx="4879107" cy="13888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0836" y="3794348"/>
            <a:ext cx="1028700" cy="1866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Kobayashi </a:t>
            </a:r>
            <a:r>
              <a:rPr lang="en-US" sz="4800" dirty="0" err="1" smtClean="0"/>
              <a:t>Maru</a:t>
            </a:r>
            <a:r>
              <a:rPr lang="en-US" sz="4800" dirty="0" smtClean="0"/>
              <a:t> – TEST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14788" y="1124744"/>
            <a:ext cx="1058022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 smtClean="0"/>
              <a:t>This is a recreation of an educational test given at US Cyber Command,      the Kobayashi </a:t>
            </a:r>
            <a:r>
              <a:rPr lang="en-US" sz="2400" dirty="0" err="1" smtClean="0"/>
              <a:t>Maru</a:t>
            </a:r>
            <a:r>
              <a:rPr lang="en-US" sz="2400" dirty="0" smtClean="0"/>
              <a:t>, originally from Star Trek Academy.. 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b="1" dirty="0" smtClean="0"/>
              <a:t>TASK:</a:t>
            </a:r>
            <a:r>
              <a:rPr lang="en-US" sz="2400" dirty="0" smtClean="0"/>
              <a:t> Write the first 100 digits of pi (3.14159…) from memory.</a:t>
            </a:r>
          </a:p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000" dirty="0" smtClean="0"/>
              <a:t>OBS. Exceptionally for this specific test and this test only, cheating is allowed!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2858244"/>
            <a:ext cx="6262664" cy="260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181" y="4219597"/>
            <a:ext cx="2664296" cy="10164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736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Rubber Ducky ØVELSE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F6986-0A85-4630-80AB-23899C5A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3" y="264572"/>
            <a:ext cx="3705436" cy="2084308"/>
          </a:xfrm>
          <a:prstGeom prst="rect">
            <a:avLst/>
          </a:prstGeom>
          <a:effectLst>
            <a:outerShdw blurRad="50800" dist="38100" dir="2700000" algn="tl" rotWithShape="0">
              <a:srgbClr val="002546">
                <a:alpha val="4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944210" y="1271775"/>
            <a:ext cx="705678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Design </a:t>
            </a:r>
            <a:r>
              <a:rPr lang="en-US" sz="2400" dirty="0" smtClean="0"/>
              <a:t>and implement a defense against 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Rubber Ducky attacks.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 </a:t>
            </a:r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76" y="2622603"/>
            <a:ext cx="9224912" cy="347594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8392491" y="1772816"/>
            <a:ext cx="83286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5760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CRYPTO CHIPS </a:t>
            </a:r>
            <a:r>
              <a:rPr lang="en-US" sz="4800" dirty="0"/>
              <a:t>ØVELSE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44210" y="1271775"/>
            <a:ext cx="1040678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 smtClean="0"/>
              <a:t>Use a crypto chip to sign and verify a piece of code as a proof of concept for secure boot and firmware signing.</a:t>
            </a:r>
          </a:p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r>
              <a:rPr lang="en-US" sz="2000" dirty="0" smtClean="0"/>
              <a:t>Recommended Python API and examples: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da-DK" sz="2000" dirty="0">
                <a:hlinkClick r:id="rId3"/>
              </a:rPr>
              <a:t>https://</a:t>
            </a:r>
            <a:r>
              <a:rPr lang="da-DK" sz="2000" dirty="0" smtClean="0">
                <a:hlinkClick r:id="rId3"/>
              </a:rPr>
              <a:t>github.com/MicrochipTech/cryptoauthtools/tree/master/python/examples</a:t>
            </a:r>
            <a:endParaRPr lang="da-DK" sz="2000" dirty="0" smtClean="0"/>
          </a:p>
          <a:p>
            <a:pPr>
              <a:lnSpc>
                <a:spcPct val="100000"/>
              </a:lnSpc>
            </a:pPr>
            <a:r>
              <a:rPr lang="en-US" sz="2000" dirty="0" smtClean="0"/>
              <a:t>(Chips must be configured before use)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(Other APIs are possible as well)</a:t>
            </a:r>
          </a:p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r>
              <a:rPr lang="en-US" sz="2400" dirty="0" smtClean="0"/>
              <a:t> </a:t>
            </a:r>
            <a:endParaRPr lang="en-US" sz="24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80" y="3879366"/>
            <a:ext cx="4027338" cy="21824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252" y="3879366"/>
            <a:ext cx="3245201" cy="22303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417" y="3879366"/>
            <a:ext cx="3302168" cy="22303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62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evil maid at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374" y="764704"/>
            <a:ext cx="8050659" cy="3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Fysisk</a:t>
            </a:r>
            <a:r>
              <a:rPr lang="en-GB" dirty="0"/>
              <a:t> </a:t>
            </a:r>
            <a:r>
              <a:rPr lang="en-GB" dirty="0" err="1" smtClean="0"/>
              <a:t>adgang</a:t>
            </a:r>
            <a:r>
              <a:rPr lang="en-GB" dirty="0" smtClean="0"/>
              <a:t> – EVIL MAIDS</a:t>
            </a:r>
            <a:endParaRPr lang="en-GB" dirty="0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CE04B71-302B-4914-8AEE-B0912887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63" y="1340768"/>
            <a:ext cx="4175001" cy="43924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EVIL MAID SCENARIO</a:t>
            </a:r>
          </a:p>
          <a:p>
            <a:pPr>
              <a:lnSpc>
                <a:spcPct val="100000"/>
              </a:lnSpc>
            </a:pPr>
            <a:endParaRPr lang="en-US" sz="800" b="1" dirty="0" smtClean="0"/>
          </a:p>
          <a:p>
            <a:pPr>
              <a:lnSpc>
                <a:spcPct val="100000"/>
              </a:lnSpc>
            </a:pPr>
            <a:r>
              <a:rPr lang="en-US" sz="1600" b="1" dirty="0" smtClean="0"/>
              <a:t>Scene </a:t>
            </a:r>
            <a:r>
              <a:rPr lang="en-US" sz="1600" b="1" dirty="0"/>
              <a:t>I:</a:t>
            </a:r>
            <a:r>
              <a:rPr lang="en-US" sz="1600" dirty="0"/>
              <a:t> A Chief Financial Officer (CFO) at a conference leaves her laptop in her hotel room during dinner, confident that any corporate data on the laptop is safe because the hard drive is encrypted.</a:t>
            </a:r>
          </a:p>
          <a:p>
            <a:pPr>
              <a:lnSpc>
                <a:spcPct val="100000"/>
              </a:lnSpc>
            </a:pPr>
            <a:endParaRPr lang="en-US" sz="800" dirty="0"/>
          </a:p>
          <a:p>
            <a:pPr>
              <a:lnSpc>
                <a:spcPct val="100000"/>
              </a:lnSpc>
            </a:pPr>
            <a:r>
              <a:rPr lang="en-US" sz="1600" b="1" dirty="0"/>
              <a:t>Scene II:</a:t>
            </a:r>
            <a:r>
              <a:rPr lang="en-US" sz="1600" dirty="0"/>
              <a:t> An evil maid (who is actually a corporate spy involved in industrial espionage) spots the CFO leaving her room.</a:t>
            </a:r>
          </a:p>
          <a:p>
            <a:pPr>
              <a:lnSpc>
                <a:spcPct val="100000"/>
              </a:lnSpc>
            </a:pPr>
            <a:endParaRPr lang="en-US" sz="800" dirty="0"/>
          </a:p>
          <a:p>
            <a:pPr>
              <a:lnSpc>
                <a:spcPct val="100000"/>
              </a:lnSpc>
            </a:pPr>
            <a:r>
              <a:rPr lang="en-US" sz="1600" b="1" dirty="0"/>
              <a:t>Scene III:</a:t>
            </a:r>
            <a:r>
              <a:rPr lang="en-US" sz="1600" dirty="0"/>
              <a:t> The evil maid sneaks into the CFO's room and boots up her laptop from a compromised bootloader on a USB stick. The evil maid then installs a </a:t>
            </a:r>
            <a:r>
              <a:rPr lang="en-US" sz="1600" dirty="0" err="1"/>
              <a:t>keylogger</a:t>
            </a:r>
            <a:r>
              <a:rPr lang="en-US" sz="1600" dirty="0"/>
              <a:t> to capture the CFO's encryption key and shuts the laptop back down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798268" y="4004619"/>
            <a:ext cx="6092825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b="1" dirty="0"/>
              <a:t>Scene IV:</a:t>
            </a:r>
            <a:r>
              <a:rPr lang="en-US" sz="1600" dirty="0"/>
              <a:t> The CFO returns from dinner and boots up her computer. Suspecting nothing, she enters her encryption key and unlocks the laptop's disk drive.</a:t>
            </a:r>
          </a:p>
          <a:p>
            <a:pPr>
              <a:lnSpc>
                <a:spcPct val="100000"/>
              </a:lnSpc>
            </a:pPr>
            <a:endParaRPr lang="en-US" sz="800" dirty="0"/>
          </a:p>
          <a:p>
            <a:pPr>
              <a:lnSpc>
                <a:spcPct val="100000"/>
              </a:lnSpc>
            </a:pPr>
            <a:r>
              <a:rPr lang="en-US" sz="1600" b="1" dirty="0"/>
              <a:t>Scene V:</a:t>
            </a:r>
            <a:r>
              <a:rPr lang="en-US" sz="1600" dirty="0"/>
              <a:t> The following morning, while the CFO is downstairs at breakfast, the evil maid comes back and retrieves the </a:t>
            </a:r>
            <a:r>
              <a:rPr lang="en-US" sz="1600" dirty="0" err="1"/>
              <a:t>keylogger</a:t>
            </a:r>
            <a:r>
              <a:rPr lang="en-US" sz="1600" dirty="0"/>
              <a:t> which now knows the CFO's encryption key.</a:t>
            </a:r>
            <a:endParaRPr lang="da-DK" sz="1600" dirty="0"/>
          </a:p>
        </p:txBody>
      </p:sp>
      <p:sp>
        <p:nvSpPr>
          <p:cNvPr id="9" name="Rectangle 8"/>
          <p:cNvSpPr/>
          <p:nvPr/>
        </p:nvSpPr>
        <p:spPr>
          <a:xfrm>
            <a:off x="1773932" y="6124325"/>
            <a:ext cx="41044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</a:t>
            </a:r>
            <a:r>
              <a:rPr lang="da-DK" sz="1000" dirty="0" smtClean="0"/>
              <a:t>www.quora.com/Is-it-possible-to-prevent-evil-maid-attacks</a:t>
            </a:r>
          </a:p>
          <a:p>
            <a:pPr>
              <a:lnSpc>
                <a:spcPct val="100000"/>
              </a:lnSpc>
            </a:pPr>
            <a:r>
              <a:rPr lang="da-DK" sz="1000" dirty="0"/>
              <a:t>F-Secure-Evil-Maid-Guide.pdf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5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Fysisk</a:t>
            </a:r>
            <a:r>
              <a:rPr lang="en-GB" dirty="0"/>
              <a:t> </a:t>
            </a:r>
            <a:r>
              <a:rPr lang="en-GB" dirty="0" err="1" smtClean="0"/>
              <a:t>adgang</a:t>
            </a:r>
            <a:r>
              <a:rPr lang="en-GB" dirty="0"/>
              <a:t> – </a:t>
            </a:r>
            <a:r>
              <a:rPr lang="da-DK" sz="4800" dirty="0"/>
              <a:t>Rubber </a:t>
            </a:r>
            <a:r>
              <a:rPr lang="da-DK" sz="4800" dirty="0" err="1"/>
              <a:t>Ducky</a:t>
            </a:r>
            <a:r>
              <a:rPr lang="da-DK" sz="4800" dirty="0"/>
              <a:t/>
            </a:r>
            <a:br>
              <a:rPr lang="da-DK" sz="4800" dirty="0"/>
            </a:b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26837-CFC4-4D3E-85B0-55377ED632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20" y="1069376"/>
            <a:ext cx="3790157" cy="21319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8156" t="40250" r="9053" b="44483"/>
          <a:stretch/>
        </p:blipFill>
        <p:spPr>
          <a:xfrm>
            <a:off x="315913" y="5076519"/>
            <a:ext cx="6329413" cy="626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l="23501" t="37765" r="39739" b="13932"/>
          <a:stretch/>
        </p:blipFill>
        <p:spPr>
          <a:xfrm>
            <a:off x="981844" y="1261942"/>
            <a:ext cx="5012446" cy="3533362"/>
          </a:xfrm>
          <a:prstGeom prst="rect">
            <a:avLst/>
          </a:prstGeom>
        </p:spPr>
      </p:pic>
      <p:pic>
        <p:nvPicPr>
          <p:cNvPr id="7" name="RubberDuck_full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79531" y="3284984"/>
            <a:ext cx="3790157" cy="284261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>
            <a:off x="1115647" y="1910014"/>
            <a:ext cx="1584176" cy="0"/>
          </a:xfrm>
          <a:prstGeom prst="line">
            <a:avLst/>
          </a:prstGeom>
          <a:ln w="15875">
            <a:solidFill>
              <a:srgbClr val="FF0000"/>
            </a:solidFill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auto">
          <a:xfrm>
            <a:off x="3999470" y="4265260"/>
            <a:ext cx="1440160" cy="0"/>
          </a:xfrm>
          <a:prstGeom prst="line">
            <a:avLst/>
          </a:prstGeom>
          <a:ln w="15875">
            <a:solidFill>
              <a:srgbClr val="FF0000"/>
            </a:solidFill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9397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Fysisk</a:t>
            </a:r>
            <a:r>
              <a:rPr lang="en-GB" dirty="0"/>
              <a:t> </a:t>
            </a:r>
            <a:r>
              <a:rPr lang="en-GB" dirty="0" err="1" smtClean="0"/>
              <a:t>adgang</a:t>
            </a:r>
            <a:r>
              <a:rPr lang="en-GB" dirty="0"/>
              <a:t> –</a:t>
            </a:r>
            <a:r>
              <a:rPr lang="en-GB" dirty="0" smtClean="0"/>
              <a:t> </a:t>
            </a:r>
            <a:r>
              <a:rPr lang="da-DK" sz="4400" dirty="0"/>
              <a:t>Rubber </a:t>
            </a:r>
            <a:r>
              <a:rPr lang="da-DK" sz="4400" dirty="0" err="1"/>
              <a:t>Ducky</a:t>
            </a:r>
            <a:r>
              <a:rPr lang="da-DK" sz="4400" dirty="0"/>
              <a:t/>
            </a:r>
            <a:br>
              <a:rPr lang="da-DK" sz="4400" dirty="0"/>
            </a:br>
            <a:endParaRPr lang="en-GB" dirty="0"/>
          </a:p>
        </p:txBody>
      </p:sp>
      <p:pic>
        <p:nvPicPr>
          <p:cNvPr id="2050" name="Picture 2" descr="In the new edition of The Giving Tree, the tree uses social tools to share with its friend all the best places to buy thing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48" y="1566988"/>
            <a:ext cx="70485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deaddrops.com/wp-content/uploads/2010/11/dd-eye2-540x80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60" y="1566988"/>
            <a:ext cx="2644137" cy="396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deaddrops.com/wp-content/uploads/2010/11/dd-eye5-540x36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06908" y="4016153"/>
            <a:ext cx="2268215" cy="151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cture of Create a USB Dead Drop in Natu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70" y="4016154"/>
            <a:ext cx="2269531" cy="151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296" y="6114557"/>
            <a:ext cx="3171639" cy="546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406" y="3597673"/>
            <a:ext cx="2442157" cy="1930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584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Fysisk</a:t>
            </a:r>
            <a:r>
              <a:rPr lang="en-GB" dirty="0"/>
              <a:t> </a:t>
            </a:r>
            <a:r>
              <a:rPr lang="en-GB" dirty="0" err="1" smtClean="0"/>
              <a:t>adgang</a:t>
            </a:r>
            <a:r>
              <a:rPr lang="en-GB" dirty="0"/>
              <a:t> –</a:t>
            </a:r>
            <a:r>
              <a:rPr lang="en-GB" dirty="0" smtClean="0"/>
              <a:t> </a:t>
            </a:r>
            <a:r>
              <a:rPr lang="da-DK" sz="4400" dirty="0"/>
              <a:t>Rubber </a:t>
            </a:r>
            <a:r>
              <a:rPr lang="da-DK" sz="4400" dirty="0" err="1"/>
              <a:t>Ducky</a:t>
            </a:r>
            <a:r>
              <a:rPr lang="da-DK" sz="4400" dirty="0"/>
              <a:t/>
            </a:r>
            <a:br>
              <a:rPr lang="da-DK" sz="4400" dirty="0"/>
            </a:br>
            <a:endParaRPr lang="en-GB" dirty="0"/>
          </a:p>
        </p:txBody>
      </p:sp>
      <p:pic>
        <p:nvPicPr>
          <p:cNvPr id="1026" name="Picture 2" descr="Image result for public usb charging s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1236869"/>
            <a:ext cx="4498677" cy="237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ublic usb charging st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190" y="3789040"/>
            <a:ext cx="3600400" cy="240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20" y="3789040"/>
            <a:ext cx="3200356" cy="24002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36"/>
          <a:stretch/>
        </p:blipFill>
        <p:spPr>
          <a:xfrm>
            <a:off x="7714757" y="1155026"/>
            <a:ext cx="4419035" cy="3092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73" r="57706"/>
          <a:stretch/>
        </p:blipFill>
        <p:spPr>
          <a:xfrm>
            <a:off x="7714757" y="4149080"/>
            <a:ext cx="4203342" cy="1819322"/>
          </a:xfrm>
          <a:prstGeom prst="rect">
            <a:avLst/>
          </a:prstGeom>
        </p:spPr>
      </p:pic>
      <p:pic>
        <p:nvPicPr>
          <p:cNvPr id="1030" name="Picture 6" descr="Image result for public usb charging st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27" y="1236869"/>
            <a:ext cx="1783405" cy="237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73" r="57706"/>
          <a:stretch/>
        </p:blipFill>
        <p:spPr>
          <a:xfrm>
            <a:off x="7714757" y="4130029"/>
            <a:ext cx="4203342" cy="18193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770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Fysisk</a:t>
            </a:r>
            <a:r>
              <a:rPr lang="en-GB" dirty="0"/>
              <a:t> </a:t>
            </a:r>
            <a:r>
              <a:rPr lang="en-GB" dirty="0" err="1" smtClean="0"/>
              <a:t>adgang</a:t>
            </a:r>
            <a:r>
              <a:rPr lang="en-GB" dirty="0"/>
              <a:t> –</a:t>
            </a:r>
            <a:r>
              <a:rPr lang="en-GB" dirty="0" smtClean="0"/>
              <a:t> </a:t>
            </a:r>
            <a:r>
              <a:rPr lang="da-DK" sz="4400" dirty="0"/>
              <a:t>Rubber </a:t>
            </a:r>
            <a:r>
              <a:rPr lang="da-DK" sz="4400" dirty="0" err="1"/>
              <a:t>Ducky</a:t>
            </a:r>
            <a:r>
              <a:rPr lang="da-DK" sz="4400" dirty="0"/>
              <a:t/>
            </a:r>
            <a:br>
              <a:rPr lang="da-DK" sz="4400" dirty="0"/>
            </a:b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DC5210-7268-4520-8733-44D5C0478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2400" b="1" dirty="0"/>
              <a:t>Forsvar mod Rubber </a:t>
            </a:r>
            <a:r>
              <a:rPr lang="da-DK" sz="2400" b="1" dirty="0" err="1"/>
              <a:t>Ducky</a:t>
            </a:r>
            <a:r>
              <a:rPr lang="da-DK" sz="2400" b="1" dirty="0"/>
              <a:t>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Lås</a:t>
            </a:r>
            <a:r>
              <a:rPr lang="en-US" sz="2400" dirty="0"/>
              <a:t> </a:t>
            </a:r>
            <a:r>
              <a:rPr lang="en-US" sz="2400" dirty="0" smtClean="0"/>
              <a:t>computer.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Lås</a:t>
            </a:r>
            <a:r>
              <a:rPr lang="en-US" sz="2400" dirty="0"/>
              <a:t> </a:t>
            </a:r>
            <a:r>
              <a:rPr lang="en-US" sz="2400" dirty="0" err="1" smtClean="0"/>
              <a:t>kontor</a:t>
            </a:r>
            <a:r>
              <a:rPr lang="en-US" sz="2400" dirty="0" smtClean="0"/>
              <a:t>.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Disable </a:t>
            </a:r>
            <a:r>
              <a:rPr lang="en-US" sz="2400" dirty="0" smtClean="0"/>
              <a:t>USB.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Fyld</a:t>
            </a:r>
            <a:r>
              <a:rPr lang="en-US" sz="2400" dirty="0"/>
              <a:t> USB </a:t>
            </a:r>
            <a:r>
              <a:rPr lang="en-US" sz="2400" dirty="0" err="1"/>
              <a:t>porte</a:t>
            </a:r>
            <a:r>
              <a:rPr lang="en-US" sz="2400" dirty="0"/>
              <a:t> med </a:t>
            </a:r>
            <a:r>
              <a:rPr lang="en-US" sz="2400" dirty="0" smtClean="0"/>
              <a:t>epoxy.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Detect </a:t>
            </a:r>
            <a:r>
              <a:rPr lang="en-US" sz="2400" dirty="0" smtClean="0"/>
              <a:t>keyboard.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Detect keystroke </a:t>
            </a:r>
            <a:r>
              <a:rPr lang="en-US" sz="2400" dirty="0" smtClean="0"/>
              <a:t>speed.</a:t>
            </a:r>
            <a:endParaRPr lang="en-US" sz="2400" dirty="0"/>
          </a:p>
          <a:p>
            <a:endParaRPr lang="da-DK" sz="2400" dirty="0"/>
          </a:p>
          <a:p>
            <a:endParaRPr lang="da-DK" dirty="0"/>
          </a:p>
        </p:txBody>
      </p:sp>
      <p:pic>
        <p:nvPicPr>
          <p:cNvPr id="1026" name="Picture 2" descr="Image result for usb port disable gl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364" y="1916832"/>
            <a:ext cx="4762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750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8.7|36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57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0.3|4.6|17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8.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3.5|8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0.6|10.7|18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2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3.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735</Words>
  <Application>Microsoft Office PowerPoint</Application>
  <PresentationFormat>Custom</PresentationFormat>
  <Paragraphs>155</Paragraphs>
  <Slides>44</Slides>
  <Notes>10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Georgia</vt:lpstr>
      <vt:lpstr>Wingdings 3</vt:lpstr>
      <vt:lpstr>Arial</vt:lpstr>
      <vt:lpstr>AU Peto</vt:lpstr>
      <vt:lpstr>Calibri</vt:lpstr>
      <vt:lpstr>AU Passata</vt:lpstr>
      <vt:lpstr>AU Passata Light</vt:lpstr>
      <vt:lpstr>AU 16:9</vt:lpstr>
      <vt:lpstr>Fysisk (U)sikkerhed </vt:lpstr>
      <vt:lpstr>Fysisk (U)sikkerhed…</vt:lpstr>
      <vt:lpstr>Fysisk (U)sikkerhed…</vt:lpstr>
      <vt:lpstr>Fysisk adgang</vt:lpstr>
      <vt:lpstr>Fysisk adgang – EVIL MAIDS</vt:lpstr>
      <vt:lpstr>Fysisk adgang – Rubber Ducky </vt:lpstr>
      <vt:lpstr>Fysisk adgang – Rubber Ducky </vt:lpstr>
      <vt:lpstr>Fysisk adgang – Rubber Ducky </vt:lpstr>
      <vt:lpstr>Fysisk adgang – Rubber Ducky </vt:lpstr>
      <vt:lpstr>Fysisk adgang – line of sight</vt:lpstr>
      <vt:lpstr>Fysisk ADGANG – proximity</vt:lpstr>
      <vt:lpstr>Fysisk ADGANG – proximity</vt:lpstr>
      <vt:lpstr>Fysisk ADGANG – proximity</vt:lpstr>
      <vt:lpstr>Fysisk ADGANG – proximity</vt:lpstr>
      <vt:lpstr>Fysisk ADGANG – proximity</vt:lpstr>
      <vt:lpstr>Fysisk ADGANG – proximity</vt:lpstr>
      <vt:lpstr>Fysisk ADGANG – proximity</vt:lpstr>
      <vt:lpstr>Andre side-channel attacks</vt:lpstr>
      <vt:lpstr>Andre side-channel attacks</vt:lpstr>
      <vt:lpstr>Andre side-channel attacks</vt:lpstr>
      <vt:lpstr>Andre side-channel attacks</vt:lpstr>
      <vt:lpstr>Andre side-channel attacks</vt:lpstr>
      <vt:lpstr>(u)Sikkerhed on the edge</vt:lpstr>
      <vt:lpstr>(u)Sikkerhed on the edge</vt:lpstr>
      <vt:lpstr>(u)Sikkerhed on the edge</vt:lpstr>
      <vt:lpstr>(u)Sikkerhed on the edge</vt:lpstr>
      <vt:lpstr>(u)Sikkerhed on the edge</vt:lpstr>
      <vt:lpstr>(u)Sikkerhed on the edge - OWASP</vt:lpstr>
      <vt:lpstr>(u)Sikkerhed on the edge – SECURE BOOT</vt:lpstr>
      <vt:lpstr>(u)Sikkerhed on the edge – SECURE BOOT</vt:lpstr>
      <vt:lpstr>(u)Sikkerhed on the edge – SECURE BOOT</vt:lpstr>
      <vt:lpstr>(u)Sikkerhed on the edge – SECURE BOOT</vt:lpstr>
      <vt:lpstr>(u)Sikkerhed on the GO – secure boot</vt:lpstr>
      <vt:lpstr>(u)Sikkerhed on the GO – secure boot</vt:lpstr>
      <vt:lpstr>(u)Sikkerhed on the GO</vt:lpstr>
      <vt:lpstr>(u)Sikkerhed on the GO</vt:lpstr>
      <vt:lpstr>(u)Sikkerhed on the GO</vt:lpstr>
      <vt:lpstr>(u)Sikkerhed on the GO</vt:lpstr>
      <vt:lpstr>(u)Sikkerhed on the GO</vt:lpstr>
      <vt:lpstr>(u)Sikkerhed on the GO</vt:lpstr>
      <vt:lpstr>Kobayashi Maru – TEST</vt:lpstr>
      <vt:lpstr>Rubber Ducky ØVELSE</vt:lpstr>
      <vt:lpstr>CRYPTO CHIPS ØVELSE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2019-10-22T08:47:59Z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636663784804611867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2138</vt:lpwstr>
  </property>
  <property fmtid="{D5CDD505-2E9C-101B-9397-08002B2CF9AE}" pid="62" name="colorthemechange">
    <vt:lpwstr>True</vt:lpwstr>
  </property>
</Properties>
</file>